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80" r:id="rId14"/>
    <p:sldId id="277" r:id="rId15"/>
    <p:sldId id="276" r:id="rId16"/>
    <p:sldId id="278" r:id="rId17"/>
    <p:sldId id="268" r:id="rId18"/>
    <p:sldId id="269" r:id="rId19"/>
    <p:sldId id="272" r:id="rId20"/>
    <p:sldId id="273" r:id="rId21"/>
    <p:sldId id="274" r:id="rId22"/>
    <p:sldId id="270" r:id="rId23"/>
    <p:sldId id="271" r:id="rId24"/>
    <p:sldId id="27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Raleway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gar Thorat" userId="548f17a85c36165a" providerId="LiveId" clId="{14370D3C-F40F-42E0-924D-11D116405CF4}"/>
    <pc:docChg chg="undo custSel modSld sldOrd">
      <pc:chgData name="Sagar Thorat" userId="548f17a85c36165a" providerId="LiveId" clId="{14370D3C-F40F-42E0-924D-11D116405CF4}" dt="2022-04-22T06:20:21.081" v="215"/>
      <pc:docMkLst>
        <pc:docMk/>
      </pc:docMkLst>
      <pc:sldChg chg="modSp mod">
        <pc:chgData name="Sagar Thorat" userId="548f17a85c36165a" providerId="LiveId" clId="{14370D3C-F40F-42E0-924D-11D116405CF4}" dt="2022-04-22T06:06:55.174" v="213" actId="20577"/>
        <pc:sldMkLst>
          <pc:docMk/>
          <pc:sldMk cId="0" sldId="256"/>
        </pc:sldMkLst>
        <pc:spChg chg="mod">
          <ac:chgData name="Sagar Thorat" userId="548f17a85c36165a" providerId="LiveId" clId="{14370D3C-F40F-42E0-924D-11D116405CF4}" dt="2022-04-19T12:30:24.683" v="196" actId="2763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Sagar Thorat" userId="548f17a85c36165a" providerId="LiveId" clId="{14370D3C-F40F-42E0-924D-11D116405CF4}" dt="2022-04-22T06:06:55.174" v="213" actId="20577"/>
          <ac:spMkLst>
            <pc:docMk/>
            <pc:sldMk cId="0" sldId="256"/>
            <ac:spMk id="88" creationId="{00000000-0000-0000-0000-000000000000}"/>
          </ac:spMkLst>
        </pc:spChg>
      </pc:sldChg>
      <pc:sldChg chg="modSp mod">
        <pc:chgData name="Sagar Thorat" userId="548f17a85c36165a" providerId="LiveId" clId="{14370D3C-F40F-42E0-924D-11D116405CF4}" dt="2022-04-19T11:38:35.935" v="150" actId="20577"/>
        <pc:sldMkLst>
          <pc:docMk/>
          <pc:sldMk cId="0" sldId="257"/>
        </pc:sldMkLst>
        <pc:spChg chg="mod">
          <ac:chgData name="Sagar Thorat" userId="548f17a85c36165a" providerId="LiveId" clId="{14370D3C-F40F-42E0-924D-11D116405CF4}" dt="2022-04-19T11:38:35.935" v="150" actId="20577"/>
          <ac:spMkLst>
            <pc:docMk/>
            <pc:sldMk cId="0" sldId="257"/>
            <ac:spMk id="94" creationId="{00000000-0000-0000-0000-000000000000}"/>
          </ac:spMkLst>
        </pc:spChg>
        <pc:spChg chg="mod">
          <ac:chgData name="Sagar Thorat" userId="548f17a85c36165a" providerId="LiveId" clId="{14370D3C-F40F-42E0-924D-11D116405CF4}" dt="2022-04-19T11:38:21.600" v="146" actId="20577"/>
          <ac:spMkLst>
            <pc:docMk/>
            <pc:sldMk cId="0" sldId="257"/>
            <ac:spMk id="95" creationId="{00000000-0000-0000-0000-000000000000}"/>
          </ac:spMkLst>
        </pc:spChg>
      </pc:sldChg>
      <pc:sldChg chg="modSp mod">
        <pc:chgData name="Sagar Thorat" userId="548f17a85c36165a" providerId="LiveId" clId="{14370D3C-F40F-42E0-924D-11D116405CF4}" dt="2022-04-19T11:58:49.287" v="173" actId="14100"/>
        <pc:sldMkLst>
          <pc:docMk/>
          <pc:sldMk cId="0" sldId="262"/>
        </pc:sldMkLst>
        <pc:spChg chg="mod">
          <ac:chgData name="Sagar Thorat" userId="548f17a85c36165a" providerId="LiveId" clId="{14370D3C-F40F-42E0-924D-11D116405CF4}" dt="2022-04-19T11:58:49.287" v="173" actId="14100"/>
          <ac:spMkLst>
            <pc:docMk/>
            <pc:sldMk cId="0" sldId="262"/>
            <ac:spMk id="125" creationId="{00000000-0000-0000-0000-000000000000}"/>
          </ac:spMkLst>
        </pc:spChg>
        <pc:picChg chg="mod">
          <ac:chgData name="Sagar Thorat" userId="548f17a85c36165a" providerId="LiveId" clId="{14370D3C-F40F-42E0-924D-11D116405CF4}" dt="2022-04-19T11:45:20.286" v="153" actId="1076"/>
          <ac:picMkLst>
            <pc:docMk/>
            <pc:sldMk cId="0" sldId="262"/>
            <ac:picMk id="127" creationId="{00000000-0000-0000-0000-000000000000}"/>
          </ac:picMkLst>
        </pc:picChg>
      </pc:sldChg>
      <pc:sldChg chg="modSp mod">
        <pc:chgData name="Sagar Thorat" userId="548f17a85c36165a" providerId="LiveId" clId="{14370D3C-F40F-42E0-924D-11D116405CF4}" dt="2022-04-19T11:46:09.184" v="171" actId="20577"/>
        <pc:sldMkLst>
          <pc:docMk/>
          <pc:sldMk cId="0" sldId="264"/>
        </pc:sldMkLst>
        <pc:spChg chg="mod">
          <ac:chgData name="Sagar Thorat" userId="548f17a85c36165a" providerId="LiveId" clId="{14370D3C-F40F-42E0-924D-11D116405CF4}" dt="2022-04-19T11:46:09.184" v="171" actId="20577"/>
          <ac:spMkLst>
            <pc:docMk/>
            <pc:sldMk cId="0" sldId="264"/>
            <ac:spMk id="143" creationId="{00000000-0000-0000-0000-000000000000}"/>
          </ac:spMkLst>
        </pc:spChg>
      </pc:sldChg>
      <pc:sldChg chg="modSp mod">
        <pc:chgData name="Sagar Thorat" userId="548f17a85c36165a" providerId="LiveId" clId="{14370D3C-F40F-42E0-924D-11D116405CF4}" dt="2022-04-19T12:01:54.386" v="175" actId="1076"/>
        <pc:sldMkLst>
          <pc:docMk/>
          <pc:sldMk cId="0" sldId="265"/>
        </pc:sldMkLst>
        <pc:picChg chg="mod">
          <ac:chgData name="Sagar Thorat" userId="548f17a85c36165a" providerId="LiveId" clId="{14370D3C-F40F-42E0-924D-11D116405CF4}" dt="2022-04-19T12:01:54.386" v="175" actId="1076"/>
          <ac:picMkLst>
            <pc:docMk/>
            <pc:sldMk cId="0" sldId="265"/>
            <ac:picMk id="151" creationId="{00000000-0000-0000-0000-000000000000}"/>
          </ac:picMkLst>
        </pc:picChg>
      </pc:sldChg>
      <pc:sldChg chg="ord modNotes">
        <pc:chgData name="Sagar Thorat" userId="548f17a85c36165a" providerId="LiveId" clId="{14370D3C-F40F-42E0-924D-11D116405CF4}" dt="2022-04-22T06:20:21.081" v="215"/>
        <pc:sldMkLst>
          <pc:docMk/>
          <pc:sldMk cId="0" sldId="266"/>
        </pc:sldMkLst>
      </pc:sldChg>
      <pc:sldChg chg="addSp modSp mod">
        <pc:chgData name="Sagar Thorat" userId="548f17a85c36165a" providerId="LiveId" clId="{14370D3C-F40F-42E0-924D-11D116405CF4}" dt="2022-04-19T12:18:34.550" v="193" actId="1076"/>
        <pc:sldMkLst>
          <pc:docMk/>
          <pc:sldMk cId="0" sldId="268"/>
        </pc:sldMkLst>
        <pc:picChg chg="add mod">
          <ac:chgData name="Sagar Thorat" userId="548f17a85c36165a" providerId="LiveId" clId="{14370D3C-F40F-42E0-924D-11D116405CF4}" dt="2022-04-19T12:18:34.550" v="193" actId="1076"/>
          <ac:picMkLst>
            <pc:docMk/>
            <pc:sldMk cId="0" sldId="268"/>
            <ac:picMk id="3" creationId="{D2896DA9-137E-4057-B6EC-0074E5B845C3}"/>
          </ac:picMkLst>
        </pc:picChg>
        <pc:picChg chg="mod">
          <ac:chgData name="Sagar Thorat" userId="548f17a85c36165a" providerId="LiveId" clId="{14370D3C-F40F-42E0-924D-11D116405CF4}" dt="2022-04-19T12:18:27.455" v="190" actId="1076"/>
          <ac:picMkLst>
            <pc:docMk/>
            <pc:sldMk cId="0" sldId="268"/>
            <ac:picMk id="175" creationId="{00000000-0000-0000-0000-000000000000}"/>
          </ac:picMkLst>
        </pc:picChg>
      </pc:sldChg>
      <pc:sldChg chg="addSp modSp mod">
        <pc:chgData name="Sagar Thorat" userId="548f17a85c36165a" providerId="LiveId" clId="{14370D3C-F40F-42E0-924D-11D116405CF4}" dt="2022-04-19T12:30:47.454" v="202" actId="1076"/>
        <pc:sldMkLst>
          <pc:docMk/>
          <pc:sldMk cId="0" sldId="269"/>
        </pc:sldMkLst>
        <pc:spChg chg="mod">
          <ac:chgData name="Sagar Thorat" userId="548f17a85c36165a" providerId="LiveId" clId="{14370D3C-F40F-42E0-924D-11D116405CF4}" dt="2022-04-19T12:17:08.411" v="189" actId="20577"/>
          <ac:spMkLst>
            <pc:docMk/>
            <pc:sldMk cId="0" sldId="269"/>
            <ac:spMk id="181" creationId="{00000000-0000-0000-0000-000000000000}"/>
          </ac:spMkLst>
        </pc:spChg>
        <pc:picChg chg="add mod">
          <ac:chgData name="Sagar Thorat" userId="548f17a85c36165a" providerId="LiveId" clId="{14370D3C-F40F-42E0-924D-11D116405CF4}" dt="2022-04-19T12:30:28.726" v="197" actId="1076"/>
          <ac:picMkLst>
            <pc:docMk/>
            <pc:sldMk cId="0" sldId="269"/>
            <ac:picMk id="3" creationId="{C793497A-E51C-4AC9-81D0-F21D1BE7C03C}"/>
          </ac:picMkLst>
        </pc:picChg>
        <pc:picChg chg="add mod">
          <ac:chgData name="Sagar Thorat" userId="548f17a85c36165a" providerId="LiveId" clId="{14370D3C-F40F-42E0-924D-11D116405CF4}" dt="2022-04-19T12:30:47.454" v="202" actId="1076"/>
          <ac:picMkLst>
            <pc:docMk/>
            <pc:sldMk cId="0" sldId="269"/>
            <ac:picMk id="1026" creationId="{C2791960-4162-4DF7-8B3C-5753454E7F90}"/>
          </ac:picMkLst>
        </pc:picChg>
      </pc:sldChg>
      <pc:sldChg chg="modSp mod">
        <pc:chgData name="Sagar Thorat" userId="548f17a85c36165a" providerId="LiveId" clId="{14370D3C-F40F-42E0-924D-11D116405CF4}" dt="2022-04-19T12:30:24.678" v="195" actId="27636"/>
        <pc:sldMkLst>
          <pc:docMk/>
          <pc:sldMk cId="0" sldId="271"/>
        </pc:sldMkLst>
        <pc:spChg chg="mod">
          <ac:chgData name="Sagar Thorat" userId="548f17a85c36165a" providerId="LiveId" clId="{14370D3C-F40F-42E0-924D-11D116405CF4}" dt="2022-04-19T12:30:24.678" v="195" actId="27636"/>
          <ac:spMkLst>
            <pc:docMk/>
            <pc:sldMk cId="0" sldId="271"/>
            <ac:spMk id="19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4b13bd981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4b13bd981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4b13bd981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4b13bd981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20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4c3b527c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4c3b527c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4b13bd981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4b13bd981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4b13bd981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4b13bd981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930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4b13bd981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4b13bd981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937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4b13bd981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4b13bd981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028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4b13bd981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4b13bd981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4b13bd981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4b13bd981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4b13bd9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4b13bd9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4b13bd981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4b13bd981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4b13bd981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4b13bd981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4b13bd981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4b13bd981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b13bd98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b13bd98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4b13bd981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4b13bd981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4c3b527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4c3b527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4b13bd981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4b13bd981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 bwMode="auto"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3" y="1191257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7238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3" y="1191257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6731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3" y="1191257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7650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3" y="1191257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2714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3" y="1191257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9578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3" y="1191257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5247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3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2731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3" y="1191257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5740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839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3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378" lvl="1" indent="-29844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566" lvl="2" indent="-29844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754" lvl="3" indent="-29844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5943" lvl="4" indent="-29844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132" lvl="5" indent="-29844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320" lvl="6" indent="-29844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509" lvl="7" indent="-29844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697" lvl="8" indent="-29844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8833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18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C5D6-BFD6-48DC-84C8-EED312C7E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D6A74-6A13-4125-A25B-F19F288C1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3373F-E19E-4C22-9F22-9A4EBB76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7FACF-C1C2-4810-B354-E3C485FF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D14A-D04A-4DCE-A72E-C2102DCB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695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4694-CDAD-47A1-B88B-D40D318A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0444-5A69-4FEA-BD37-B0D696F6A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59588-F437-46F7-8BD6-A92FB7030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E03E5-0F9B-4BC1-92DA-B0D9A170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7CDAD-72CC-4F23-ABC6-EE6BD548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514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E71-E390-4D36-A299-5C118F3F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595B8-F4CB-4FB5-914B-82D82FABD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7D647-DBC5-4CCE-B6AF-3C0B502A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B27F-5A7D-4337-B7BA-7F5DD55A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5AF1-BF7F-447C-92C2-67D8DAD3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221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B515-735E-4281-8644-D236378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9766-47C7-4601-BAD2-9DA832715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A9605-87FD-4328-9CAF-A656EE5DC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D1255-D552-4DB0-B850-7516B0FB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17388-9FB5-46B4-9163-DBE63A1CC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04D77-DE96-4ED2-A1A7-1CF18A5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6271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144F-7FC6-4929-A66A-2728D926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63D36-579F-4B48-894D-B5381B62F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02181-C1A9-4BB7-BD84-862783140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B041D-2751-4E9E-9967-6CB273C23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7B06A1-E0EE-459F-BF97-C4B0E40B2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AE5B2-CBA9-4139-8B55-5043D158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501C17-0871-459C-A34F-197E7B35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60ACB-8B9F-4F11-8BBB-A2B2E044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4111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89C3B-A7EE-48C2-9E50-6A216C4B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F28D9-127D-482F-AE6E-0EB0161F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73E0A-0187-49E5-A880-BF9B8436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E9676-90AB-48D6-A358-9095172D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182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67371-5836-4A7C-AC2E-1C29A0BD9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E92D0-EDD6-4241-AFAE-76A8A2F8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6B603-0865-47ED-8F58-393EE6A6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22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C999-8091-4DC1-8687-678A45CB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46FCE-D36E-4480-8E3F-BFBA0DEAB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834E1-9B2E-4D57-9598-442C1571C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3916B-2D77-4FAC-97F0-082299E0A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1CA08-CF93-4B43-800F-3D8021AE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9962C-B1C3-4D5D-9A1F-10BC42BC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4673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4E6A-9C5B-4B01-9668-7E003300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1A4188-EC77-46D7-BFC2-D78A19877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9EA6D-4EE8-462F-9F9C-F037DCC1B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33A53-E5D2-4B2B-A512-8CE254D8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1334B-48AC-4EB2-AE54-407C7B61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7F4B5-5001-40B3-87C6-DA4EF59F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291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0731-7638-4963-9639-837A8945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49B94-D62A-40C0-A492-C099D402A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C589C-7180-4EF2-B167-1BC1C706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1DFD1-F2D8-4C22-A981-594CB0A6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20AE0-D682-49B4-A9AD-6BCEF2AF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1247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92BF5C-E384-4173-BD0B-4EAF424D2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45153-6083-4A9F-BB22-ECEB8C75A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B6DC6-8219-4E60-9AE2-E86EE9CD8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19048-F85C-4D59-BEFC-9E119038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16AF8-ADFB-4B06-ACC1-187B4A0D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67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0185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C4974-2367-4881-87FE-E396A2A9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82414-5EF8-4A5D-B406-E54A090A7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A65F-FC9C-4EE9-B751-CD28A954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ADAB3-4A31-4133-9007-42550F724BA9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2C604-A9E8-4879-8F6B-258D4B052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54856-A21C-4257-B84C-4B4DA93B8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E188-7138-4900-8B32-B17E4005A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90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387109" y="1782300"/>
            <a:ext cx="6819631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8" spc="600" dirty="0">
                <a:latin typeface="Raleway" pitchFamily="2" charset="0"/>
              </a:rPr>
              <a:t>Project Presentation:</a:t>
            </a:r>
            <a:endParaRPr sz="3088" spc="600" dirty="0"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77" spc="600" dirty="0">
                <a:solidFill>
                  <a:srgbClr val="000000"/>
                </a:solidFill>
                <a:latin typeface="Raleway" pitchFamily="2" charset="0"/>
                <a:ea typeface="Arial"/>
                <a:cs typeface="Arial"/>
                <a:sym typeface="Arial"/>
              </a:rPr>
              <a:t>Virtual Trial Room(VTR)</a:t>
            </a:r>
            <a:endParaRPr sz="3777" spc="600" dirty="0">
              <a:solidFill>
                <a:srgbClr val="000000"/>
              </a:solidFill>
              <a:latin typeface="Raleway" pitchFamily="2" charset="0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88" spc="600" dirty="0">
              <a:latin typeface="Raleway" pitchFamily="2" charset="0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84275" y="41715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540"/>
              <a:t>Guided By:</a:t>
            </a:r>
            <a:endParaRPr sz="154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540"/>
              <a:t>Dominic Irudhayaraj</a:t>
            </a:r>
            <a:endParaRPr sz="154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5294350" y="3679825"/>
            <a:ext cx="3470700" cy="12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dirty="0"/>
              <a:t>Submitted by: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dirty="0"/>
              <a:t>Amruta Makar   (210920528005)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dirty="0"/>
              <a:t>Deovart Verma (210920528015)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dirty="0"/>
              <a:t>Megha Pandey  (210920528025)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dirty="0"/>
              <a:t>Sagar Thorat      (210920528033)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22311-74CF-4237-A6FC-E597ACC619B3}"/>
              </a:ext>
            </a:extLst>
          </p:cNvPr>
          <p:cNvSpPr txBox="1"/>
          <p:nvPr/>
        </p:nvSpPr>
        <p:spPr>
          <a:xfrm>
            <a:off x="1603645" y="228874"/>
            <a:ext cx="7161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latin typeface="Raleway" pitchFamily="2" charset="0"/>
                <a:ea typeface="Tahoma" panose="020B0604030504040204" pitchFamily="34" charset="0"/>
                <a:cs typeface="Tahoma" panose="020B0604030504040204" pitchFamily="34" charset="0"/>
              </a:rPr>
              <a:t>Centre for Development of Advanced Computing (CDAC), Noida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FB659-F085-4F19-8AAA-03FFAFC25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823" y="0"/>
            <a:ext cx="848358" cy="848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330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33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3. Positioning and Resizing of the cloth masks by using face detection</a:t>
            </a:r>
            <a:endParaRPr sz="2933" dirty="0"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8142000" cy="28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r="33470"/>
          <a:stretch/>
        </p:blipFill>
        <p:spPr>
          <a:xfrm>
            <a:off x="1912675" y="2078875"/>
            <a:ext cx="1337125" cy="28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3429025" y="2890375"/>
            <a:ext cx="5263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 pitchFamily="2" charset="0"/>
                <a:ea typeface="Lato"/>
                <a:cs typeface="Lato"/>
                <a:sym typeface="Lato"/>
              </a:rPr>
              <a:t>After detecting the user, according to the shape and size of the user</a:t>
            </a:r>
            <a:endParaRPr dirty="0">
              <a:latin typeface="Raleway" pitchFamily="2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 pitchFamily="2" charset="0"/>
                <a:ea typeface="Lato"/>
                <a:cs typeface="Lato"/>
                <a:sym typeface="Lato"/>
              </a:rPr>
              <a:t>The mask of the cloth which we have created we resized and aligned accordingly</a:t>
            </a:r>
            <a:endParaRPr dirty="0">
              <a:latin typeface="Raleway" pitchFamily="2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itchFamily="2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33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4. Superimposition of the masks of clothes on the user.</a:t>
            </a:r>
            <a:endParaRPr sz="2933" dirty="0"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499729" y="2078875"/>
            <a:ext cx="8024821" cy="29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66" name="Google Shape;166;p24"/>
          <p:cNvSpPr txBox="1"/>
          <p:nvPr/>
        </p:nvSpPr>
        <p:spPr>
          <a:xfrm>
            <a:off x="5654051" y="2940200"/>
            <a:ext cx="332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 pitchFamily="2" charset="0"/>
                <a:ea typeface="Lato"/>
                <a:cs typeface="Lato"/>
                <a:sym typeface="Lato"/>
              </a:rPr>
              <a:t>The mask created in step 2 is superimposed on the user after positioning and resizing in step 3 using bitwise_and </a:t>
            </a:r>
            <a:endParaRPr dirty="0">
              <a:latin typeface="Raleway" pitchFamily="2" charset="0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175" y="2118750"/>
            <a:ext cx="2316195" cy="27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849" y="2078875"/>
            <a:ext cx="1837525" cy="2769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434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3A5FC-DA22-4DAC-848B-14A706CAA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907" y="691117"/>
            <a:ext cx="3675279" cy="4296170"/>
          </a:xfrm>
          <a:prstGeom prst="rect">
            <a:avLst/>
          </a:prstGeom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62E96C43-CB67-4497-899A-B6758CFA2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761" y="1275406"/>
            <a:ext cx="3247775" cy="84047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sz="2000" dirty="0"/>
              <a:t>Steps of mask creation and mask application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85465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FD8EC-5601-4C96-A713-65D8B9C1B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34" y="1158997"/>
            <a:ext cx="2800350" cy="34218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3E26B1-9436-4F4C-A0DE-B1F84D1601E3}"/>
              </a:ext>
            </a:extLst>
          </p:cNvPr>
          <p:cNvSpPr/>
          <p:nvPr/>
        </p:nvSpPr>
        <p:spPr>
          <a:xfrm>
            <a:off x="5382200" y="562647"/>
            <a:ext cx="1327475" cy="4273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Original Image</a:t>
            </a:r>
            <a:endParaRPr lang="en-IN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35E1D-6A35-4D37-B895-E4225BCC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998" y="1158996"/>
            <a:ext cx="3383921" cy="34218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61074E-9EDD-4B81-BCE4-F3B523361467}"/>
              </a:ext>
            </a:extLst>
          </p:cNvPr>
          <p:cNvSpPr/>
          <p:nvPr/>
        </p:nvSpPr>
        <p:spPr>
          <a:xfrm>
            <a:off x="1898534" y="562647"/>
            <a:ext cx="1327475" cy="4273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Detected User in Video/Image</a:t>
            </a:r>
            <a:endParaRPr lang="en-IN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DCE68C5-157A-497B-83CC-266C634E73FC}"/>
              </a:ext>
            </a:extLst>
          </p:cNvPr>
          <p:cNvSpPr/>
          <p:nvPr/>
        </p:nvSpPr>
        <p:spPr>
          <a:xfrm>
            <a:off x="3849495" y="2571752"/>
            <a:ext cx="616226" cy="360293"/>
          </a:xfrm>
          <a:prstGeom prst="leftArrow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buClrTx/>
            </a:pPr>
            <a:endParaRPr lang="en-IN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61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63977C9-C4E6-468D-BB10-2C5AB7AA3F90}"/>
              </a:ext>
            </a:extLst>
          </p:cNvPr>
          <p:cNvGrpSpPr/>
          <p:nvPr/>
        </p:nvGrpSpPr>
        <p:grpSpPr>
          <a:xfrm>
            <a:off x="261284" y="226350"/>
            <a:ext cx="7035762" cy="2208164"/>
            <a:chOff x="281977" y="246750"/>
            <a:chExt cx="9381016" cy="29442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0AB9AD-0205-4BA6-99D3-A40A5EE5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094"/>
            <a:stretch/>
          </p:blipFill>
          <p:spPr>
            <a:xfrm>
              <a:off x="3809157" y="247645"/>
              <a:ext cx="2571305" cy="294332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3DB805-3066-4FBC-90F0-5C6F3C198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977" y="246750"/>
              <a:ext cx="2902281" cy="293481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C7AA3E-6D68-4413-A91C-5BE13686B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119" y="256151"/>
              <a:ext cx="2563874" cy="2934818"/>
            </a:xfrm>
            <a:prstGeom prst="rect">
              <a:avLst/>
            </a:prstGeom>
          </p:spPr>
        </p:pic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211F321C-4DC4-404A-A510-FCE5601298DE}"/>
                </a:ext>
              </a:extLst>
            </p:cNvPr>
            <p:cNvSpPr/>
            <p:nvPr/>
          </p:nvSpPr>
          <p:spPr>
            <a:xfrm rot="10800000">
              <a:off x="3234729" y="1544785"/>
              <a:ext cx="477078" cy="318052"/>
            </a:xfrm>
            <a:prstGeom prst="leftArrow">
              <a:avLst/>
            </a:prstGeom>
            <a:noFill/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IN" sz="105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E8818C3B-102B-4C02-A9DC-20DA1115C20B}"/>
                </a:ext>
              </a:extLst>
            </p:cNvPr>
            <p:cNvSpPr/>
            <p:nvPr/>
          </p:nvSpPr>
          <p:spPr>
            <a:xfrm rot="10800000">
              <a:off x="6477812" y="1544785"/>
              <a:ext cx="477078" cy="318052"/>
            </a:xfrm>
            <a:prstGeom prst="leftArrow">
              <a:avLst/>
            </a:prstGeom>
            <a:noFill/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IN" sz="105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0F4E1F-E6EC-4986-9C5C-64B6EC999E93}"/>
              </a:ext>
            </a:extLst>
          </p:cNvPr>
          <p:cNvGrpSpPr/>
          <p:nvPr/>
        </p:nvGrpSpPr>
        <p:grpSpPr>
          <a:xfrm>
            <a:off x="230558" y="2494513"/>
            <a:ext cx="8682885" cy="2559824"/>
            <a:chOff x="381338" y="3259549"/>
            <a:chExt cx="11577180" cy="34130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C228F6-131B-4E83-8476-4CEAE97A3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338" y="3869635"/>
              <a:ext cx="2443381" cy="280301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E69062-154C-4857-A09D-E8D620C69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8541" y="3869636"/>
              <a:ext cx="2452635" cy="280301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EDD85A-9D43-42A7-BB6C-08E1D4D2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3616" y="3869635"/>
              <a:ext cx="2510807" cy="280301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9ADCA9-E73A-4E3A-933A-696D0B40F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2993" y="3557972"/>
              <a:ext cx="2295525" cy="311467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8" name="Arrow: Left 17">
              <a:extLst>
                <a:ext uri="{FF2B5EF4-FFF2-40B4-BE49-F238E27FC236}">
                  <a16:creationId xmlns:a16="http://schemas.microsoft.com/office/drawing/2014/main" id="{4343868B-9C68-49E5-AF6E-352EBB7CD2F3}"/>
                </a:ext>
              </a:extLst>
            </p:cNvPr>
            <p:cNvSpPr/>
            <p:nvPr/>
          </p:nvSpPr>
          <p:spPr>
            <a:xfrm rot="10800000">
              <a:off x="2946555" y="5138693"/>
              <a:ext cx="477078" cy="318052"/>
            </a:xfrm>
            <a:prstGeom prst="leftArrow">
              <a:avLst/>
            </a:prstGeom>
            <a:noFill/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IN" sz="105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Arrow: Left 18">
              <a:extLst>
                <a:ext uri="{FF2B5EF4-FFF2-40B4-BE49-F238E27FC236}">
                  <a16:creationId xmlns:a16="http://schemas.microsoft.com/office/drawing/2014/main" id="{7D35CBC4-0F0A-4BAA-95C9-DA12B62A3F08}"/>
                </a:ext>
              </a:extLst>
            </p:cNvPr>
            <p:cNvSpPr/>
            <p:nvPr/>
          </p:nvSpPr>
          <p:spPr>
            <a:xfrm rot="10800000">
              <a:off x="5977645" y="5178272"/>
              <a:ext cx="477078" cy="318052"/>
            </a:xfrm>
            <a:prstGeom prst="leftArrow">
              <a:avLst/>
            </a:prstGeom>
            <a:noFill/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IN" sz="105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BEF4EDA4-B53A-4DFA-AF1F-9E9AD2A272B5}"/>
                </a:ext>
              </a:extLst>
            </p:cNvPr>
            <p:cNvSpPr/>
            <p:nvPr/>
          </p:nvSpPr>
          <p:spPr>
            <a:xfrm rot="10800000">
              <a:off x="9043615" y="5178273"/>
              <a:ext cx="477078" cy="318052"/>
            </a:xfrm>
            <a:prstGeom prst="leftArrow">
              <a:avLst/>
            </a:prstGeom>
            <a:noFill/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IN" sz="105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83531F8-E557-44B2-9165-4A70559DC8B2}"/>
                </a:ext>
              </a:extLst>
            </p:cNvPr>
            <p:cNvSpPr/>
            <p:nvPr/>
          </p:nvSpPr>
          <p:spPr>
            <a:xfrm>
              <a:off x="1338470" y="4717273"/>
              <a:ext cx="939514" cy="1895061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IN" sz="105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ECC4CF-AAC6-41A7-9BDF-4BE4E79D97EF}"/>
                </a:ext>
              </a:extLst>
            </p:cNvPr>
            <p:cNvSpPr/>
            <p:nvPr/>
          </p:nvSpPr>
          <p:spPr>
            <a:xfrm>
              <a:off x="3282102" y="3259549"/>
              <a:ext cx="2765511" cy="5300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1050" dirty="0">
                  <a:solidFill>
                    <a:srgbClr val="FFFFF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black-out the area of user in ROI in image /video</a:t>
              </a:r>
              <a:endParaRPr lang="en-IN" sz="105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3CA6860-B234-4949-AD00-ADD41F196705}"/>
              </a:ext>
            </a:extLst>
          </p:cNvPr>
          <p:cNvSpPr/>
          <p:nvPr/>
        </p:nvSpPr>
        <p:spPr>
          <a:xfrm>
            <a:off x="4804360" y="2474635"/>
            <a:ext cx="1922906" cy="462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105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only region of cloth from cloth image</a:t>
            </a:r>
            <a:endParaRPr lang="en-IN" sz="105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725772-472D-4492-BBA4-AE15DEE73292}"/>
              </a:ext>
            </a:extLst>
          </p:cNvPr>
          <p:cNvSpPr/>
          <p:nvPr/>
        </p:nvSpPr>
        <p:spPr>
          <a:xfrm>
            <a:off x="7174492" y="2187867"/>
            <a:ext cx="1756259" cy="533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105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Put cloth in ROI and modify the main image</a:t>
            </a:r>
            <a:endParaRPr lang="en-IN" sz="105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5157C8-9478-4ABE-A353-E282F02D1C8C}"/>
              </a:ext>
            </a:extLst>
          </p:cNvPr>
          <p:cNvSpPr/>
          <p:nvPr/>
        </p:nvSpPr>
        <p:spPr>
          <a:xfrm>
            <a:off x="195944" y="2500185"/>
            <a:ext cx="2074133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105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Defining ROI in image /video</a:t>
            </a:r>
            <a:endParaRPr lang="en-IN" sz="105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3A1FC1-6516-4C18-A353-97D156E847AA}"/>
              </a:ext>
            </a:extLst>
          </p:cNvPr>
          <p:cNvSpPr/>
          <p:nvPr/>
        </p:nvSpPr>
        <p:spPr>
          <a:xfrm>
            <a:off x="3068208" y="16588"/>
            <a:ext cx="1605400" cy="216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105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Mask creation</a:t>
            </a:r>
            <a:endParaRPr lang="en-IN" sz="105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ECC9C3-58AF-4488-BC3C-ACD9FA9C78A1}"/>
              </a:ext>
            </a:extLst>
          </p:cNvPr>
          <p:cNvSpPr/>
          <p:nvPr/>
        </p:nvSpPr>
        <p:spPr>
          <a:xfrm>
            <a:off x="5374142" y="24082"/>
            <a:ext cx="1928479" cy="216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105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Mask inverse creation</a:t>
            </a:r>
            <a:endParaRPr lang="en-IN" sz="105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B49F58-7449-4BF0-A1AE-E21043D21834}"/>
              </a:ext>
            </a:extLst>
          </p:cNvPr>
          <p:cNvSpPr/>
          <p:nvPr/>
        </p:nvSpPr>
        <p:spPr>
          <a:xfrm>
            <a:off x="498024" y="17628"/>
            <a:ext cx="1605400" cy="216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105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Cloth image</a:t>
            </a:r>
            <a:endParaRPr lang="en-IN" sz="105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3FB1234-C96D-424F-A18F-400CA11723E9}"/>
              </a:ext>
            </a:extLst>
          </p:cNvPr>
          <p:cNvSpPr/>
          <p:nvPr/>
        </p:nvSpPr>
        <p:spPr>
          <a:xfrm>
            <a:off x="3030487" y="1941219"/>
            <a:ext cx="431414" cy="533417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IN" sz="10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9A59C34-3457-4E4B-958B-8BC1BA859FF9}"/>
              </a:ext>
            </a:extLst>
          </p:cNvPr>
          <p:cNvSpPr/>
          <p:nvPr/>
        </p:nvSpPr>
        <p:spPr>
          <a:xfrm>
            <a:off x="5508928" y="1900477"/>
            <a:ext cx="431414" cy="533417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IN" sz="10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E0BC2F-B958-4515-92AF-0FF80E7BDE43}"/>
              </a:ext>
            </a:extLst>
          </p:cNvPr>
          <p:cNvSpPr/>
          <p:nvPr/>
        </p:nvSpPr>
        <p:spPr>
          <a:xfrm>
            <a:off x="7981123" y="583649"/>
            <a:ext cx="1009025" cy="1056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105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Without Resizing</a:t>
            </a:r>
            <a:endParaRPr lang="en-IN" sz="105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6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Bitwise_AND operation</a:t>
            </a:r>
            <a:endParaRPr dirty="0"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729450" y="2003575"/>
            <a:ext cx="7688700" cy="31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68" y="2003575"/>
            <a:ext cx="3991337" cy="30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4844450" y="2103250"/>
            <a:ext cx="34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96DA9-137E-4057-B6EC-0074E5B84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450" y="2003575"/>
            <a:ext cx="2518496" cy="2711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242410" y="656844"/>
            <a:ext cx="8053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3497A-E51C-4AC9-81D0-F21D1BE7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" y="1289609"/>
            <a:ext cx="7444740" cy="3702936"/>
          </a:xfrm>
          <a:prstGeom prst="rect">
            <a:avLst/>
          </a:prstGeom>
        </p:spPr>
      </p:pic>
      <p:pic>
        <p:nvPicPr>
          <p:cNvPr id="1026" name="Picture 2" descr="Beginner's guide to Flask web framework | by Rohitbadugu | Medium">
            <a:extLst>
              <a:ext uri="{FF2B5EF4-FFF2-40B4-BE49-F238E27FC236}">
                <a16:creationId xmlns:a16="http://schemas.microsoft.com/office/drawing/2014/main" id="{C2791960-4162-4DF7-8B3C-5753454E7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20" y="504444"/>
            <a:ext cx="1402080" cy="7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333850" y="1284025"/>
            <a:ext cx="8053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 Routes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3497A-E51C-4AC9-81D0-F21D1BE7C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60" r="21" b="75888"/>
          <a:stretch/>
        </p:blipFill>
        <p:spPr>
          <a:xfrm>
            <a:off x="448150" y="2036881"/>
            <a:ext cx="8117082" cy="1532621"/>
          </a:xfrm>
          <a:prstGeom prst="rect">
            <a:avLst/>
          </a:prstGeom>
        </p:spPr>
      </p:pic>
      <p:pic>
        <p:nvPicPr>
          <p:cNvPr id="1026" name="Picture 2" descr="Beginner's guide to Flask web framework | by Rohitbadugu | Medium">
            <a:extLst>
              <a:ext uri="{FF2B5EF4-FFF2-40B4-BE49-F238E27FC236}">
                <a16:creationId xmlns:a16="http://schemas.microsoft.com/office/drawing/2014/main" id="{C2791960-4162-4DF7-8B3C-5753454E7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230" y="585958"/>
            <a:ext cx="1578770" cy="8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1623AC39-8A4E-45EE-B52A-192381457376}"/>
              </a:ext>
            </a:extLst>
          </p:cNvPr>
          <p:cNvSpPr/>
          <p:nvPr/>
        </p:nvSpPr>
        <p:spPr>
          <a:xfrm>
            <a:off x="6549391" y="2428849"/>
            <a:ext cx="220979" cy="53652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5E478C3-7D91-4695-B986-7EA2E30D263C}"/>
              </a:ext>
            </a:extLst>
          </p:cNvPr>
          <p:cNvSpPr/>
          <p:nvPr/>
        </p:nvSpPr>
        <p:spPr>
          <a:xfrm rot="9004705">
            <a:off x="7016563" y="1588175"/>
            <a:ext cx="220979" cy="53652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B907A6D-FD92-4B2D-8AAF-F64099A4C886}"/>
              </a:ext>
            </a:extLst>
          </p:cNvPr>
          <p:cNvSpPr/>
          <p:nvPr/>
        </p:nvSpPr>
        <p:spPr>
          <a:xfrm rot="19344752">
            <a:off x="8089255" y="2350489"/>
            <a:ext cx="220979" cy="53652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958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228596" y="636254"/>
            <a:ext cx="8053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Shirt/Pant Page</a:t>
            </a:r>
            <a:endParaRPr dirty="0"/>
          </a:p>
        </p:txBody>
      </p:sp>
      <p:pic>
        <p:nvPicPr>
          <p:cNvPr id="1026" name="Picture 2" descr="Beginner's guide to Flask web framework | by Rohitbadugu | Medium">
            <a:extLst>
              <a:ext uri="{FF2B5EF4-FFF2-40B4-BE49-F238E27FC236}">
                <a16:creationId xmlns:a16="http://schemas.microsoft.com/office/drawing/2014/main" id="{C2791960-4162-4DF7-8B3C-5753454E7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0" y="490425"/>
            <a:ext cx="1645920" cy="9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76B0C8-1B5E-4CE5-89C6-8CFBF08E2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883" y="1757898"/>
            <a:ext cx="3501118" cy="3324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316D4-53D5-4839-9574-99C82729F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50" y="1755894"/>
            <a:ext cx="5309033" cy="332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85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269654" y="643266"/>
            <a:ext cx="8053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 Page</a:t>
            </a:r>
            <a:endParaRPr dirty="0"/>
          </a:p>
        </p:txBody>
      </p:sp>
      <p:pic>
        <p:nvPicPr>
          <p:cNvPr id="1026" name="Picture 2" descr="Beginner's guide to Flask web framework | by Rohitbadugu | Medium">
            <a:extLst>
              <a:ext uri="{FF2B5EF4-FFF2-40B4-BE49-F238E27FC236}">
                <a16:creationId xmlns:a16="http://schemas.microsoft.com/office/drawing/2014/main" id="{C2791960-4162-4DF7-8B3C-5753454E7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550" y="520514"/>
            <a:ext cx="1685450" cy="94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8A8894-12E5-46DE-96C2-2139C9216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54" y="2020102"/>
            <a:ext cx="8604692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3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Statement: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sz="2200" b="0" dirty="0"/>
              <a:t>“</a:t>
            </a:r>
            <a:r>
              <a:rPr lang="en" sz="2700" b="0" dirty="0"/>
              <a:t>A virtual trial room allows shoppers to try on items without touching them. It works by overlaying an item on a live video feed of a customer</a:t>
            </a:r>
            <a:r>
              <a:rPr lang="en" sz="2200" b="0" dirty="0"/>
              <a:t>.”</a:t>
            </a:r>
            <a:endParaRPr sz="22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749600" cy="26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30200" lvl="0" indent="-323850" algn="just" rtl="0">
              <a:lnSpc>
                <a:spcPct val="9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 dirty="0">
                <a:solidFill>
                  <a:srgbClr val="000000"/>
                </a:solidFill>
                <a:latin typeface="Raleway" pitchFamily="2" charset="0"/>
                <a:ea typeface="Arial"/>
                <a:cs typeface="Arial"/>
                <a:sym typeface="Arial"/>
              </a:rPr>
              <a:t>In this Python project, we have built a Virtual Trial Room. </a:t>
            </a:r>
            <a:endParaRPr sz="1500" dirty="0">
              <a:solidFill>
                <a:srgbClr val="000000"/>
              </a:solidFill>
              <a:latin typeface="Raleway" pitchFamily="2" charset="0"/>
              <a:ea typeface="Arial"/>
              <a:cs typeface="Arial"/>
              <a:sym typeface="Arial"/>
            </a:endParaRPr>
          </a:p>
          <a:p>
            <a:pPr marL="457200" marR="330200" lvl="0" indent="-323850" algn="just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 dirty="0">
                <a:solidFill>
                  <a:srgbClr val="000000"/>
                </a:solidFill>
                <a:latin typeface="Raleway" pitchFamily="2" charset="0"/>
                <a:ea typeface="Arial"/>
                <a:cs typeface="Arial"/>
                <a:sym typeface="Arial"/>
              </a:rPr>
              <a:t>This model works for both male and female users. This application can be used by any non-technical person. It does not require much technical knowledge. So, it is user friendly.</a:t>
            </a:r>
            <a:endParaRPr sz="1500" dirty="0">
              <a:solidFill>
                <a:srgbClr val="000000"/>
              </a:solidFill>
              <a:latin typeface="Raleway" pitchFamily="2" charset="0"/>
              <a:ea typeface="Arial"/>
              <a:cs typeface="Arial"/>
              <a:sym typeface="Arial"/>
            </a:endParaRPr>
          </a:p>
          <a:p>
            <a:pPr marL="457200" marR="330200" lvl="0" indent="-323850" algn="just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 dirty="0">
                <a:solidFill>
                  <a:srgbClr val="000000"/>
                </a:solidFill>
                <a:latin typeface="Raleway" pitchFamily="2" charset="0"/>
                <a:ea typeface="Arial"/>
                <a:cs typeface="Arial"/>
                <a:sym typeface="Arial"/>
              </a:rPr>
              <a:t>We successfully used OpenCV and Haar Cascade Classifier to detect user and finding ROI for performing the operations.</a:t>
            </a:r>
            <a:endParaRPr sz="1500" dirty="0">
              <a:solidFill>
                <a:srgbClr val="000000"/>
              </a:solidFill>
              <a:latin typeface="Raleway" pitchFamily="2" charset="0"/>
              <a:ea typeface="Arial"/>
              <a:cs typeface="Arial"/>
              <a:sym typeface="Arial"/>
            </a:endParaRPr>
          </a:p>
          <a:p>
            <a:pPr marL="457200" marR="330200" lvl="0" indent="-323850" algn="just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 dirty="0">
                <a:solidFill>
                  <a:srgbClr val="000000"/>
                </a:solidFill>
                <a:latin typeface="Raleway" pitchFamily="2" charset="0"/>
                <a:ea typeface="Arial"/>
                <a:cs typeface="Arial"/>
                <a:sym typeface="Arial"/>
              </a:rPr>
              <a:t>Contactless clothing try on can be achieved with the help of this model in Covid-19 like situations.</a:t>
            </a:r>
            <a:endParaRPr sz="1500" dirty="0">
              <a:solidFill>
                <a:srgbClr val="000000"/>
              </a:solidFill>
              <a:latin typeface="Raleway" pitchFamily="2" charset="0"/>
              <a:ea typeface="Arial"/>
              <a:cs typeface="Arial"/>
              <a:sym typeface="Arial"/>
            </a:endParaRPr>
          </a:p>
          <a:p>
            <a:pPr marL="457200" marR="330200" lvl="0" indent="-323850" algn="just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 dirty="0">
                <a:solidFill>
                  <a:srgbClr val="000000"/>
                </a:solidFill>
                <a:latin typeface="Raleway" pitchFamily="2" charset="0"/>
                <a:ea typeface="Arial"/>
                <a:cs typeface="Arial"/>
                <a:sym typeface="Arial"/>
              </a:rPr>
              <a:t>This model as of now is implemented for 2-D application only.</a:t>
            </a:r>
            <a:endParaRPr sz="1500" dirty="0">
              <a:solidFill>
                <a:srgbClr val="000000"/>
              </a:solidFill>
              <a:latin typeface="Raleway" pitchFamily="2" charset="0"/>
              <a:ea typeface="Arial"/>
              <a:cs typeface="Arial"/>
              <a:sym typeface="Arial"/>
            </a:endParaRPr>
          </a:p>
          <a:p>
            <a:pPr marL="368300" marR="330200" lvl="0" indent="0" algn="just" rtl="0">
              <a:lnSpc>
                <a:spcPct val="92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500" dirty="0">
              <a:latin typeface="Raleway" pitchFamily="2" charset="0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Scope: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660870" y="19264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596900" marR="330200" lvl="0" indent="-228600" algn="just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Raleway" pitchFamily="2" charset="0"/>
            </a:endParaRPr>
          </a:p>
          <a:p>
            <a:pPr marL="457200" marR="330200" lvl="0" indent="-323850" algn="just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 dirty="0">
                <a:solidFill>
                  <a:srgbClr val="000000"/>
                </a:solidFill>
                <a:latin typeface="Raleway" pitchFamily="2" charset="0"/>
              </a:rPr>
              <a:t>There are lots of scope for improvement in this model then in further iterations we will try to build the same on a live video feed of the user, for a 3D modelling.</a:t>
            </a:r>
            <a:endParaRPr sz="1500" dirty="0">
              <a:solidFill>
                <a:srgbClr val="000000"/>
              </a:solidFill>
              <a:latin typeface="Raleway" pitchFamily="2" charset="0"/>
            </a:endParaRPr>
          </a:p>
          <a:p>
            <a:pPr marL="457200" marR="330200" lvl="0" indent="-323850" algn="just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 dirty="0">
                <a:solidFill>
                  <a:srgbClr val="000000"/>
                </a:solidFill>
                <a:latin typeface="Raleway" pitchFamily="2" charset="0"/>
              </a:rPr>
              <a:t>User 3D Avatars can be created and masking could be done on those avatars.</a:t>
            </a:r>
            <a:endParaRPr sz="1500" dirty="0">
              <a:solidFill>
                <a:srgbClr val="000000"/>
              </a:solidFill>
              <a:latin typeface="Raleway" pitchFamily="2" charset="0"/>
            </a:endParaRPr>
          </a:p>
          <a:p>
            <a:pPr marL="457200" marR="330200" lvl="0" indent="-323850" algn="just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 dirty="0">
                <a:solidFill>
                  <a:srgbClr val="000000"/>
                </a:solidFill>
                <a:latin typeface="Raleway" pitchFamily="2" charset="0"/>
                <a:ea typeface="Arial"/>
                <a:cs typeface="Arial"/>
                <a:sym typeface="Arial"/>
              </a:rPr>
              <a:t>This model can be integrated with E-commerce platforms.</a:t>
            </a:r>
            <a:endParaRPr sz="1500" dirty="0">
              <a:solidFill>
                <a:srgbClr val="000000"/>
              </a:solidFill>
              <a:latin typeface="Raleway" pitchFamily="2" charset="0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 dirty="0">
                <a:solidFill>
                  <a:srgbClr val="000000"/>
                </a:solidFill>
                <a:latin typeface="Raleway" pitchFamily="2" charset="0"/>
                <a:ea typeface="Arial"/>
                <a:cs typeface="Arial"/>
                <a:sym typeface="Arial"/>
              </a:rPr>
              <a:t>“The model can be adapted for scalability, better convergence, and better accuracy.”</a:t>
            </a:r>
            <a:endParaRPr sz="1500" dirty="0">
              <a:solidFill>
                <a:srgbClr val="000000"/>
              </a:solidFill>
              <a:latin typeface="Raleway" pitchFamily="2" charset="0"/>
              <a:ea typeface="Arial"/>
              <a:cs typeface="Arial"/>
              <a:sym typeface="Arial"/>
            </a:endParaRPr>
          </a:p>
          <a:p>
            <a:pPr marL="0" marR="330200" lvl="0" indent="0" algn="just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7B80-8C1C-4465-8225-8DAEE82E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FE45B-906F-49FD-A1E0-C2153EA59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3970" y="2388870"/>
            <a:ext cx="7688700" cy="22611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5400" dirty="0">
                <a:latin typeface="Raleway" pitchFamily="2" charset="0"/>
              </a:rPr>
              <a:t>Thankyou!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5DD7A-E701-452D-936E-757EE2112590}"/>
              </a:ext>
            </a:extLst>
          </p:cNvPr>
          <p:cNvSpPr txBox="1"/>
          <p:nvPr/>
        </p:nvSpPr>
        <p:spPr>
          <a:xfrm>
            <a:off x="1882141" y="4772442"/>
            <a:ext cx="7391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indent="0">
              <a:buNone/>
            </a:pPr>
            <a:r>
              <a:rPr lang="en-IN" sz="1400">
                <a:latin typeface="Raleway" pitchFamily="2" charset="0"/>
              </a:rPr>
              <a:t>For, </a:t>
            </a:r>
            <a:r>
              <a:rPr lang="en-IN" sz="1400" dirty="0">
                <a:latin typeface="Raleway" pitchFamily="2" charset="0"/>
              </a:rPr>
              <a:t>Centre of Development of Advanced Computing, Noida</a:t>
            </a:r>
          </a:p>
        </p:txBody>
      </p:sp>
    </p:spTree>
    <p:extLst>
      <p:ext uri="{BB962C8B-B14F-4D97-AF65-F5344CB8AC3E}">
        <p14:creationId xmlns:p14="http://schemas.microsoft.com/office/powerpoint/2010/main" val="190342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Raleway" pitchFamily="2" charset="0"/>
              </a:rPr>
              <a:t>Our motivation here is to increase the time efficiency and improve the accessibility of clothes try on by creating a virtual dressing room environment. In circumstances like Covid-19 where we can’t physically visit the store for shopping allowing them to virtually try on clothings before purchasing them.  </a:t>
            </a:r>
            <a:endParaRPr sz="2000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589300" y="21069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marR="330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/>
                </a:solidFill>
                <a:latin typeface="Raleway" pitchFamily="2" charset="0"/>
              </a:rPr>
              <a:t>The project aims to deliver a virtual model, exploiting latest OpenCV libraries and functions. The program works towards the objective of Image Recognition, Image Segmentation and Classification with the creation of </a:t>
            </a:r>
            <a:r>
              <a:rPr lang="en" sz="1800" b="1" dirty="0">
                <a:solidFill>
                  <a:schemeClr val="bg2"/>
                </a:solidFill>
                <a:latin typeface="Raleway" pitchFamily="2" charset="0"/>
              </a:rPr>
              <a:t>Virtual Trial Room.</a:t>
            </a:r>
            <a:endParaRPr sz="1800" b="1" dirty="0">
              <a:solidFill>
                <a:schemeClr val="bg2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STACK: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Python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OpenCV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Flask</a:t>
            </a:r>
            <a:endParaRPr sz="1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Involved: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729450" y="1911235"/>
            <a:ext cx="80439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30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  <a:latin typeface="Raleway" pitchFamily="2" charset="0"/>
              </a:rPr>
              <a:t>Extraction of the user from the video stream by using Haar Cascade Classifier</a:t>
            </a:r>
            <a:endParaRPr sz="1600" dirty="0">
              <a:solidFill>
                <a:srgbClr val="000000"/>
              </a:solidFill>
              <a:latin typeface="Raleway" pitchFamily="2" charset="0"/>
            </a:endParaRPr>
          </a:p>
          <a:p>
            <a:pPr marL="457200" marR="330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  <a:latin typeface="Raleway" pitchFamily="2" charset="0"/>
              </a:rPr>
              <a:t>Creation of cloth masks with the help of bitwise operation</a:t>
            </a:r>
            <a:endParaRPr sz="1600" dirty="0">
              <a:solidFill>
                <a:srgbClr val="000000"/>
              </a:solidFill>
              <a:latin typeface="Raleway" pitchFamily="2" charset="0"/>
            </a:endParaRPr>
          </a:p>
          <a:p>
            <a:pPr marL="457200" marR="330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  <a:latin typeface="Raleway" pitchFamily="2" charset="0"/>
              </a:rPr>
              <a:t>Positioning of the cloth masks by using face detection</a:t>
            </a:r>
            <a:endParaRPr sz="1600" dirty="0">
              <a:solidFill>
                <a:srgbClr val="000000"/>
              </a:solidFill>
              <a:latin typeface="Raleway" pitchFamily="2" charset="0"/>
            </a:endParaRPr>
          </a:p>
          <a:p>
            <a:pPr marL="457200" marR="330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  <a:latin typeface="Raleway" pitchFamily="2" charset="0"/>
              </a:rPr>
              <a:t>Resizing of the masks of cloths by using area interpolation.</a:t>
            </a:r>
            <a:endParaRPr sz="1600" dirty="0">
              <a:solidFill>
                <a:srgbClr val="000000"/>
              </a:solidFill>
              <a:latin typeface="Raleway" pitchFamily="2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  <a:latin typeface="Raleway" pitchFamily="2" charset="0"/>
              </a:rPr>
              <a:t>Superimposition of the masks of cloths on the user.</a:t>
            </a:r>
            <a:endParaRPr sz="1600" dirty="0">
              <a:solidFill>
                <a:srgbClr val="000000"/>
              </a:solidFill>
              <a:latin typeface="Raleway" pitchFamily="2" charset="0"/>
            </a:endParaRPr>
          </a:p>
          <a:p>
            <a:pPr marL="457200" marR="3302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645630" y="114339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30200" lvl="0" indent="-34544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40"/>
              <a:buFont typeface="Lato"/>
              <a:buAutoNum type="arabicPeriod"/>
            </a:pPr>
            <a:r>
              <a:rPr lang="en" sz="184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Extraction of the user from the video stream by using Haar Cascade Classifier,</a:t>
            </a:r>
            <a:endParaRPr sz="184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40"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247475" y="2171855"/>
            <a:ext cx="8649050" cy="2841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26" name="Google Shape;126;p19"/>
          <p:cNvSpPr txBox="1"/>
          <p:nvPr/>
        </p:nvSpPr>
        <p:spPr>
          <a:xfrm>
            <a:off x="4720470" y="2963668"/>
            <a:ext cx="4824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  <a:ea typeface="Lato"/>
                <a:cs typeface="Lato"/>
                <a:sym typeface="Lato"/>
              </a:rPr>
              <a:t>A Haar classifier, or a Haar cascade classifier, is a machine learning object detection program that identifies objects in an image and video.</a:t>
            </a:r>
            <a:endParaRPr dirty="0">
              <a:solidFill>
                <a:schemeClr val="bg1">
                  <a:lumMod val="50000"/>
                </a:schemeClr>
              </a:solidFill>
              <a:latin typeface="Raleway" pitchFamily="2" charset="0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80" y="2171855"/>
            <a:ext cx="3734700" cy="24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Haar Cascade Classifier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823100" cy="2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30000"/>
            <a:ext cx="6558951" cy="277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30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194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2. Creation of cloth masks with the help of bitwise operation</a:t>
            </a:r>
            <a:endParaRPr sz="194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40" dirty="0"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743300" cy="27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470" y="2078875"/>
            <a:ext cx="1640024" cy="205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495" y="2078875"/>
            <a:ext cx="2981967" cy="20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747600" y="4136725"/>
            <a:ext cx="46038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ato"/>
                <a:ea typeface="Lato"/>
                <a:cs typeface="Lato"/>
                <a:sym typeface="Lato"/>
              </a:rPr>
              <a:t>            Original image                      Grey scale image                Bitwise not image </a:t>
            </a:r>
            <a:endParaRPr sz="1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5351400" y="2427358"/>
            <a:ext cx="29820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 dirty="0">
                <a:latin typeface="Raleway" pitchFamily="2" charset="0"/>
                <a:ea typeface="Lato"/>
                <a:cs typeface="Lato"/>
                <a:sym typeface="Lato"/>
              </a:rPr>
              <a:t>We take input image of cloth.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 dirty="0">
                <a:latin typeface="Raleway" pitchFamily="2" charset="0"/>
                <a:ea typeface="Lato"/>
                <a:cs typeface="Lato"/>
                <a:sym typeface="Lato"/>
              </a:rPr>
              <a:t>Convert that into grayscale to reduce matrix complexity.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 dirty="0">
                <a:latin typeface="Raleway" pitchFamily="2" charset="0"/>
                <a:ea typeface="Lato"/>
                <a:cs typeface="Lato"/>
                <a:sym typeface="Lato"/>
              </a:rPr>
              <a:t>Applying </a:t>
            </a:r>
            <a:r>
              <a:rPr lang="en-US" dirty="0" err="1">
                <a:latin typeface="Raleway" pitchFamily="2" charset="0"/>
                <a:ea typeface="Lato"/>
                <a:cs typeface="Lato"/>
                <a:sym typeface="Lato"/>
              </a:rPr>
              <a:t>bitwise_not</a:t>
            </a:r>
            <a:r>
              <a:rPr lang="en-US" dirty="0">
                <a:latin typeface="Raleway" pitchFamily="2" charset="0"/>
                <a:ea typeface="Lato"/>
                <a:cs typeface="Lato"/>
                <a:sym typeface="Lato"/>
              </a:rPr>
              <a:t> operation for mask creation.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660</Words>
  <Application>Microsoft Office PowerPoint</Application>
  <PresentationFormat>On-screen Show (16:9)</PresentationFormat>
  <Paragraphs>69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Raleway</vt:lpstr>
      <vt:lpstr>Calibri Light</vt:lpstr>
      <vt:lpstr>Lato</vt:lpstr>
      <vt:lpstr>Arial</vt:lpstr>
      <vt:lpstr>Calibri</vt:lpstr>
      <vt:lpstr>Streamline</vt:lpstr>
      <vt:lpstr>1_Streamline</vt:lpstr>
      <vt:lpstr>Office Theme</vt:lpstr>
      <vt:lpstr>Project Presentation: Virtual Trial Room(VTR) </vt:lpstr>
      <vt:lpstr>Problem Statement:   “A virtual trial room allows shoppers to try on items without touching them. It works by overlaying an item on a live video feed of a customer.”   </vt:lpstr>
      <vt:lpstr>Introduction:</vt:lpstr>
      <vt:lpstr>Approach:</vt:lpstr>
      <vt:lpstr>Tech STACK:</vt:lpstr>
      <vt:lpstr>Steps Involved:</vt:lpstr>
      <vt:lpstr>Extraction of the user from the video stream by using Haar Cascade Classifier, </vt:lpstr>
      <vt:lpstr>Haar Cascade Classifier</vt:lpstr>
      <vt:lpstr>2. Creation of cloth masks with the help of bitwise operation </vt:lpstr>
      <vt:lpstr>3. Positioning and Resizing of the cloth masks by using face detection</vt:lpstr>
      <vt:lpstr>4. Superimposition of the masks of clothes on the user.</vt:lpstr>
      <vt:lpstr>Steps of mask creation and mask application </vt:lpstr>
      <vt:lpstr>PowerPoint Presentation</vt:lpstr>
      <vt:lpstr>PowerPoint Presentation</vt:lpstr>
      <vt:lpstr>Bitwise_AND operation</vt:lpstr>
      <vt:lpstr>Deployment</vt:lpstr>
      <vt:lpstr>Flask Routes</vt:lpstr>
      <vt:lpstr>Shirt/Pant Page</vt:lpstr>
      <vt:lpstr>Predict Page</vt:lpstr>
      <vt:lpstr>Conclusion:</vt:lpstr>
      <vt:lpstr>Future Scope: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Presentation: Virtual Trial Room </dc:title>
  <cp:lastModifiedBy>aditya.asawale1@gmail.com</cp:lastModifiedBy>
  <cp:revision>14</cp:revision>
  <dcterms:modified xsi:type="dcterms:W3CDTF">2022-04-23T04:50:08Z</dcterms:modified>
</cp:coreProperties>
</file>